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64" r:id="rId15"/>
    <p:sldId id="26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9A03-6447-4085-8FD7-D57E9691D5B5}" type="datetimeFigureOut">
              <a:rPr lang="hu-HU" smtClean="0"/>
              <a:t>2020. 09. 23.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DC784-5636-451A-9187-BC5104FFABF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07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25t </a:t>
            </a:r>
            <a:r>
              <a:rPr lang="hu-HU" b="1" dirty="0" smtClean="0">
                <a:sym typeface="Wingdings" panose="05000000000000000000" pitchFamily="2" charset="2"/>
              </a:rPr>
              <a:t> -0,1 mg/L PO</a:t>
            </a:r>
            <a:r>
              <a:rPr lang="hu-HU" b="1" baseline="30000" dirty="0" smtClean="0">
                <a:sym typeface="Wingdings" panose="05000000000000000000" pitchFamily="2" charset="2"/>
              </a:rPr>
              <a:t>4-</a:t>
            </a:r>
            <a:r>
              <a:rPr lang="hu-HU" b="1" baseline="0" dirty="0" smtClean="0">
                <a:sym typeface="Wingdings" panose="05000000000000000000" pitchFamily="2" charset="2"/>
              </a:rPr>
              <a:t>!!!</a:t>
            </a:r>
            <a:endParaRPr lang="hu-HU" b="1" baseline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DC784-5636-451A-9187-BC5104FFABF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972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E33E-B757-4243-98F9-C57E087A694B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86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52-0001-4BBA-A9B7-FB1E82E1D84F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20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C69C-8E5D-433E-B70A-231520955402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21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91CC-F6B2-4369-BD34-9C77CDDB072C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185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6B2B-670F-4B97-B03E-BE690ACA6FF4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96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E7F8-F60A-4010-8B7D-2BA3E61FB487}" type="datetime1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28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34B-ED1C-4F1D-9D2D-9374731D072D}" type="datetime1">
              <a:rPr lang="hu-HU" smtClean="0"/>
              <a:t>2020. 09. 23.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95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B609-6C43-491C-8104-B11A9C17CB9E}" type="datetime1">
              <a:rPr lang="hu-HU" smtClean="0"/>
              <a:t>2020. 09. 23.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05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6610-5112-468F-87DE-000BC3009D0F}" type="datetime1">
              <a:rPr lang="hu-HU" smtClean="0"/>
              <a:t>2020. 09. 23.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057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28CFE-F4A8-4B21-BA18-FF02C7E2452F}" type="datetime1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5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9E16-EB1D-4A73-BF0F-C7C88A373FFF}" type="datetime1">
              <a:rPr lang="hu-HU" smtClean="0"/>
              <a:t>2020. 09. 23.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39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0351-EFBB-4E7F-8EF2-9C6A42C192DA}" type="datetime1">
              <a:rPr lang="hu-HU" smtClean="0"/>
              <a:t>2020. 09. 23.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00050-B1DA-465D-A548-57C2CA8305F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97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u-HU" altLang="hu-HU" sz="4300" b="1" dirty="0">
                <a:latin typeface="Arial" charset="0"/>
              </a:rPr>
              <a:t>Vinyl  Kft</a:t>
            </a:r>
            <a:r>
              <a:rPr lang="hu-HU" altLang="hu-HU" sz="4300" b="1" dirty="0" smtClean="0">
                <a:latin typeface="Arial" charset="0"/>
              </a:rPr>
              <a:t>.</a:t>
            </a:r>
            <a:endParaRPr lang="hu-HU" altLang="hu-HU" sz="4300" b="1" dirty="0">
              <a:latin typeface="Arial" charset="0"/>
            </a:endParaRPr>
          </a:p>
        </p:txBody>
      </p:sp>
      <p:pic>
        <p:nvPicPr>
          <p:cNvPr id="4" name="Picture 5" descr="VINYL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165304"/>
            <a:ext cx="1656557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0" y="648866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Kaposvár, 2020.09.23.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5123" y="2420888"/>
            <a:ext cx="91088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Természetes</a:t>
            </a:r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vizek algamentesítése</a:t>
            </a:r>
          </a:p>
          <a:p>
            <a:pPr algn="ctr"/>
            <a:r>
              <a:rPr lang="hu-HU" sz="2000" b="1" u="sng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Papp Tamás</a:t>
            </a:r>
            <a:r>
              <a:rPr lang="hu-HU" sz="2000" b="1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, Oláh Judit</a:t>
            </a:r>
          </a:p>
        </p:txBody>
      </p:sp>
      <p:pic>
        <p:nvPicPr>
          <p:cNvPr id="1029" name="Picture 5" descr="100-34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62" y="6381328"/>
            <a:ext cx="400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6456759"/>
            <a:ext cx="7429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00-34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98" y="6381328"/>
            <a:ext cx="3619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36" y="6454259"/>
            <a:ext cx="762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34" y="6381328"/>
            <a:ext cx="4000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GB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s-ES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s-ES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s-ES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2695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10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IV.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Alkalmazás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55577" y="1124744"/>
            <a:ext cx="557411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Biztonságos?</a:t>
            </a:r>
          </a:p>
          <a:p>
            <a:r>
              <a:rPr lang="hu-HU" sz="1400" dirty="0" smtClean="0"/>
              <a:t>Kiterjedt vizsgálatok (laboratórium és terep) alapján elmondható, hogy sem a gerinctelen fenéklakókra (pl</a:t>
            </a:r>
            <a:r>
              <a:rPr lang="hu-HU" sz="1400" dirty="0"/>
              <a:t>. </a:t>
            </a:r>
            <a:r>
              <a:rPr lang="hu-HU" sz="1400" i="1" dirty="0" err="1"/>
              <a:t>Chironomus</a:t>
            </a:r>
            <a:r>
              <a:rPr lang="hu-HU" sz="1400" i="1" dirty="0"/>
              <a:t> </a:t>
            </a:r>
            <a:r>
              <a:rPr lang="hu-HU" sz="1400" i="1" dirty="0" err="1" smtClean="0"/>
              <a:t>zealandicus</a:t>
            </a:r>
            <a:r>
              <a:rPr lang="hu-HU" sz="1400" dirty="0"/>
              <a:t>, </a:t>
            </a:r>
            <a:r>
              <a:rPr lang="hu-HU" sz="1400" i="1" dirty="0" err="1"/>
              <a:t>Polypedilum</a:t>
            </a:r>
            <a:r>
              <a:rPr lang="hu-HU" sz="1400" i="1" dirty="0"/>
              <a:t> </a:t>
            </a:r>
            <a:r>
              <a:rPr lang="hu-HU" sz="1400" i="1" dirty="0" err="1" smtClean="0"/>
              <a:t>parvidum</a:t>
            </a:r>
            <a:r>
              <a:rPr lang="hu-HU" sz="1400" dirty="0"/>
              <a:t>, </a:t>
            </a:r>
            <a:r>
              <a:rPr lang="hu-HU" sz="1400" i="1" dirty="0" err="1"/>
              <a:t>Hyalella</a:t>
            </a:r>
            <a:r>
              <a:rPr lang="hu-HU" sz="1400" i="1" dirty="0"/>
              <a:t> </a:t>
            </a:r>
            <a:r>
              <a:rPr lang="hu-HU" sz="1400" i="1" dirty="0" err="1" smtClean="0"/>
              <a:t>azteca</a:t>
            </a:r>
            <a:r>
              <a:rPr lang="hu-HU" sz="1400" dirty="0"/>
              <a:t>, </a:t>
            </a:r>
            <a:r>
              <a:rPr lang="hu-HU" sz="1400" i="1" dirty="0" err="1"/>
              <a:t>Macrobrachium</a:t>
            </a:r>
            <a:r>
              <a:rPr lang="hu-HU" sz="1400" i="1" dirty="0"/>
              <a:t> </a:t>
            </a:r>
            <a:r>
              <a:rPr lang="hu-HU" sz="1400" i="1" dirty="0" err="1"/>
              <a:t>sp</a:t>
            </a:r>
            <a:r>
              <a:rPr lang="hu-HU" sz="1400" i="1" dirty="0"/>
              <a:t>.</a:t>
            </a:r>
            <a:r>
              <a:rPr lang="hu-HU" sz="1400" dirty="0"/>
              <a:t> (</a:t>
            </a:r>
            <a:r>
              <a:rPr lang="hu-HU" sz="1400" dirty="0" err="1" smtClean="0"/>
              <a:t>shrimp</a:t>
            </a:r>
            <a:r>
              <a:rPr lang="hu-HU" sz="1400" dirty="0" smtClean="0"/>
              <a:t>)), sem </a:t>
            </a:r>
            <a:r>
              <a:rPr lang="hu-HU" sz="1400" dirty="0"/>
              <a:t>a halakra (pl. </a:t>
            </a:r>
            <a:r>
              <a:rPr lang="hu-HU" sz="1400" i="1" dirty="0" err="1"/>
              <a:t>Melanotaenia</a:t>
            </a:r>
            <a:r>
              <a:rPr lang="hu-HU" sz="1400" i="1" dirty="0"/>
              <a:t> </a:t>
            </a:r>
            <a:r>
              <a:rPr lang="hu-HU" sz="1400" i="1" dirty="0" err="1" smtClean="0"/>
              <a:t>duboulayi</a:t>
            </a:r>
            <a:r>
              <a:rPr lang="hu-HU" sz="1400" dirty="0"/>
              <a:t>, </a:t>
            </a:r>
            <a:r>
              <a:rPr lang="hu-HU" sz="1400" i="1" dirty="0" err="1"/>
              <a:t>Oncorhynchus</a:t>
            </a:r>
            <a:r>
              <a:rPr lang="hu-HU" sz="1400" i="1" dirty="0"/>
              <a:t> </a:t>
            </a:r>
            <a:r>
              <a:rPr lang="hu-HU" sz="1400" i="1" dirty="0" err="1" smtClean="0"/>
              <a:t>mykiss</a:t>
            </a:r>
            <a:r>
              <a:rPr lang="hu-HU" sz="1400" dirty="0" smtClean="0"/>
              <a:t>) nem jelent veszélyt.</a:t>
            </a:r>
          </a:p>
          <a:p>
            <a:endParaRPr lang="hu-HU" sz="1400" dirty="0"/>
          </a:p>
          <a:p>
            <a:r>
              <a:rPr lang="hu-HU" sz="2000" b="1" dirty="0" smtClean="0"/>
              <a:t>Emberre ártalmas?</a:t>
            </a:r>
          </a:p>
          <a:p>
            <a:r>
              <a:rPr lang="hu-HU" sz="1400" dirty="0" smtClean="0"/>
              <a:t>A humán gyógyászatban (krónikus vesebetegség) használatos a </a:t>
            </a:r>
            <a:r>
              <a:rPr lang="hu-HU" sz="1400" dirty="0" err="1" smtClean="0"/>
              <a:t>Fosrenol</a:t>
            </a:r>
            <a:r>
              <a:rPr lang="hu-HU" sz="1400" dirty="0" smtClean="0"/>
              <a:t>® gyógyszer, napi adagja 750-3000 mg.</a:t>
            </a:r>
          </a:p>
          <a:p>
            <a:endParaRPr lang="hu-HU" sz="1400" dirty="0"/>
          </a:p>
          <a:p>
            <a:r>
              <a:rPr lang="hu-HU" sz="1400" dirty="0" smtClean="0"/>
              <a:t>Feltételezve, hogy az összes aktív hatóanyag elérhető formában marad (ami kémiailag lehetetlen), 3000 mg lantán beviteléhez </a:t>
            </a:r>
            <a:r>
              <a:rPr lang="hu-HU" sz="1400" b="1" dirty="0" smtClean="0"/>
              <a:t>1200 liter kezelt viz</a:t>
            </a:r>
            <a:r>
              <a:rPr lang="hu-HU" sz="1400" dirty="0" smtClean="0"/>
              <a:t>et kellene meginni. </a:t>
            </a:r>
          </a:p>
          <a:p>
            <a:r>
              <a:rPr lang="hu-HU" sz="1400" dirty="0" smtClean="0"/>
              <a:t>A legmagasabb koncentrációt pisztrángban találták, ami 2 mg/kg hal volt.</a:t>
            </a:r>
          </a:p>
          <a:p>
            <a:r>
              <a:rPr lang="hu-HU" sz="1400" dirty="0" smtClean="0"/>
              <a:t>Elsősorban a hal máj- és hasnyálmirigyében halmozódik fel.</a:t>
            </a:r>
          </a:p>
          <a:p>
            <a:r>
              <a:rPr lang="hu-HU" sz="1400" dirty="0" smtClean="0"/>
              <a:t>A napi 3000 mg lantán beviteléhez </a:t>
            </a:r>
            <a:r>
              <a:rPr lang="hu-HU" sz="1400" b="1" dirty="0" smtClean="0"/>
              <a:t>1500 kg pisztráng</a:t>
            </a:r>
            <a:r>
              <a:rPr lang="hu-HU" sz="1400" dirty="0" smtClean="0"/>
              <a:t>ot megenni. Naponta!</a:t>
            </a:r>
          </a:p>
          <a:p>
            <a:endParaRPr lang="hu-HU" sz="1400" dirty="0"/>
          </a:p>
        </p:txBody>
      </p:sp>
      <p:pic>
        <p:nvPicPr>
          <p:cNvPr id="5122" name="Picture 2" descr="Fosrenol 1000mg Sachet- Uses, Dosage, Side Effects, Price, Benefits, Online  Pharmacy - DoctorOnC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1959429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természetes élőhelyé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8" y="3068960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slock hashtag on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5162753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11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V.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Konkrét gyakorlati példák I.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124744"/>
            <a:ext cx="38884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Behlendorfer</a:t>
            </a:r>
            <a:r>
              <a:rPr lang="hu-HU" b="1" dirty="0"/>
              <a:t> </a:t>
            </a:r>
            <a:r>
              <a:rPr lang="hu-HU" b="1" dirty="0" err="1" smtClean="0"/>
              <a:t>See</a:t>
            </a:r>
            <a:r>
              <a:rPr lang="hu-HU" b="1" dirty="0" smtClean="0"/>
              <a:t>, Németország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62 hektár területű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40 hektáron 214 tonna </a:t>
            </a:r>
            <a:r>
              <a:rPr lang="hu-HU" sz="1600" dirty="0" err="1" smtClean="0"/>
              <a:t>Phoslock</a:t>
            </a:r>
            <a:r>
              <a:rPr lang="hu-HU" sz="1600" dirty="0" smtClean="0"/>
              <a:t>®, főleg a 7 m-nél mélyebb részeken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Az </a:t>
            </a:r>
            <a:r>
              <a:rPr lang="hu-HU" sz="1600" b="1" dirty="0" smtClean="0"/>
              <a:t>alkalmazás előtt </a:t>
            </a:r>
            <a:r>
              <a:rPr lang="hu-HU" sz="1600" dirty="0" smtClean="0"/>
              <a:t>a csúcs foszfor koncentrációk </a:t>
            </a:r>
            <a:r>
              <a:rPr lang="hu-HU" sz="1600" b="1" dirty="0" smtClean="0"/>
              <a:t>0,3-0,45 mg/L</a:t>
            </a:r>
            <a:r>
              <a:rPr lang="hu-HU" sz="1600" dirty="0" smtClean="0"/>
              <a:t>-nek adódtak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10 évnyi követés után a foszfor koncentrációja sosem lépte túl a </a:t>
            </a:r>
            <a:r>
              <a:rPr lang="hu-HU" sz="1600" b="1" dirty="0" smtClean="0">
                <a:solidFill>
                  <a:srgbClr val="FF0000"/>
                </a:solidFill>
              </a:rPr>
              <a:t>0,04 mg/L</a:t>
            </a:r>
            <a:r>
              <a:rPr lang="hu-HU" sz="1600" dirty="0" smtClean="0"/>
              <a:t>-t.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146" name="Picture 2" descr="https://lirp-cdn.multiscreensite.com/5eb23149/dms3rep/multi/opt/Google+Earth+-+Behlendorfersee-5a390644-1920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340768"/>
            <a:ext cx="432048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5" y="4149080"/>
            <a:ext cx="2808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Lake </a:t>
            </a:r>
            <a:r>
              <a:rPr lang="hu-HU" b="1" dirty="0" err="1" smtClean="0"/>
              <a:t>Pamphulla</a:t>
            </a:r>
            <a:r>
              <a:rPr lang="hu-HU" b="1" dirty="0" smtClean="0"/>
              <a:t>, Brazília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190 hektár, 5 m mély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92%-kal csökkent az </a:t>
            </a:r>
            <a:r>
              <a:rPr lang="hu-HU" sz="1600" dirty="0" err="1" smtClean="0"/>
              <a:t>eléhető</a:t>
            </a:r>
            <a:r>
              <a:rPr lang="hu-HU" sz="1600" dirty="0" smtClean="0"/>
              <a:t> foszfor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Csökkent a </a:t>
            </a:r>
            <a:r>
              <a:rPr lang="hu-HU" sz="1600" i="1" dirty="0" err="1" smtClean="0"/>
              <a:t>chlorophyll</a:t>
            </a:r>
            <a:r>
              <a:rPr lang="hu-HU" sz="1600" i="1" dirty="0" smtClean="0"/>
              <a:t> </a:t>
            </a:r>
            <a:r>
              <a:rPr lang="hu-HU" sz="1600" i="1" dirty="0"/>
              <a:t>a</a:t>
            </a:r>
            <a:r>
              <a:rPr lang="hu-HU" sz="1600" dirty="0"/>
              <a:t>, </a:t>
            </a:r>
            <a:r>
              <a:rPr lang="hu-HU" sz="1600" i="1" dirty="0" err="1"/>
              <a:t>cyanobacteria</a:t>
            </a:r>
            <a:r>
              <a:rPr lang="hu-HU" sz="1600" dirty="0"/>
              <a:t>, </a:t>
            </a:r>
            <a:r>
              <a:rPr lang="hu-HU" sz="1600" dirty="0" err="1"/>
              <a:t>ammonium</a:t>
            </a:r>
            <a:r>
              <a:rPr lang="hu-HU" sz="1600" dirty="0"/>
              <a:t> and </a:t>
            </a:r>
            <a:r>
              <a:rPr lang="hu-HU" sz="1600" i="1" dirty="0" err="1"/>
              <a:t>E.coli</a:t>
            </a:r>
            <a:r>
              <a:rPr lang="hu-HU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6004"/>
            <a:ext cx="3638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75636"/>
            <a:ext cx="1906065" cy="117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0" y="6372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 tó és a vízgyűjtő helyreállítása óta a </a:t>
            </a:r>
            <a:r>
              <a:rPr lang="hu-HU" b="1" dirty="0" smtClean="0"/>
              <a:t>tó elnyerte </a:t>
            </a:r>
            <a:r>
              <a:rPr lang="hu-HU" b="1" dirty="0"/>
              <a:t>az </a:t>
            </a:r>
            <a:r>
              <a:rPr lang="hu-HU" b="1" dirty="0">
                <a:solidFill>
                  <a:srgbClr val="FF0000"/>
                </a:solidFill>
              </a:rPr>
              <a:t>UNESCO Világörökség cím</a:t>
            </a:r>
            <a:r>
              <a:rPr lang="hu-HU" b="1" dirty="0"/>
              <a:t>et.</a:t>
            </a:r>
          </a:p>
        </p:txBody>
      </p:sp>
    </p:spTree>
    <p:extLst>
      <p:ext uri="{BB962C8B-B14F-4D97-AF65-F5344CB8AC3E}">
        <p14:creationId xmlns:p14="http://schemas.microsoft.com/office/powerpoint/2010/main" val="29036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12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VI.</a:t>
            </a:r>
            <a:b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Gy.I.K</a:t>
            </a: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I.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3" y="1255979"/>
            <a:ext cx="8229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A </a:t>
            </a:r>
            <a:r>
              <a:rPr lang="hu-HU" sz="1700" dirty="0" err="1"/>
              <a:t>Phoslock</a:t>
            </a:r>
            <a:r>
              <a:rPr lang="hu-HU" sz="1700" dirty="0"/>
              <a:t>® nem hat amikor már  „virágzik” az alga (mert akkor már a foszfát a </a:t>
            </a:r>
            <a:r>
              <a:rPr lang="hu-HU" sz="1700" dirty="0" err="1"/>
              <a:t>fitoplazmába</a:t>
            </a:r>
            <a:r>
              <a:rPr lang="hu-HU" sz="1700" dirty="0"/>
              <a:t> van beépülve). Ősszel vagy tavasszal célszerű alkalmazni, mikor már lebomlott az alga. Az alkalmazás a következő időszak algavirágzását  („tó bezöldülését”) akadályozza meg.</a:t>
            </a:r>
          </a:p>
          <a:p>
            <a:pPr algn="just"/>
            <a:r>
              <a:rPr lang="hu-HU" sz="1700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A </a:t>
            </a:r>
            <a:r>
              <a:rPr lang="hu-HU" sz="1700" dirty="0" err="1"/>
              <a:t>Phoslock</a:t>
            </a:r>
            <a:r>
              <a:rPr lang="hu-HU" sz="1700" dirty="0"/>
              <a:t>® széles alkalmazási körülmények (pl. anaerob és reduktív feltételek, magas só tartalom, széles hőmérséklet és pH tartomány stb.) között is hatásos, maradandóan köti meg a foszfort.</a:t>
            </a:r>
          </a:p>
          <a:p>
            <a:pPr algn="just"/>
            <a:r>
              <a:rPr lang="hu-HU" sz="1700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A </a:t>
            </a:r>
            <a:r>
              <a:rPr lang="hu-HU" sz="1700" dirty="0" err="1"/>
              <a:t>Phoslock</a:t>
            </a:r>
            <a:r>
              <a:rPr lang="hu-HU" sz="1700" dirty="0"/>
              <a:t>® egyúttal La</a:t>
            </a:r>
            <a:r>
              <a:rPr lang="hu-HU" sz="1700" baseline="30000" dirty="0"/>
              <a:t>3+</a:t>
            </a:r>
            <a:r>
              <a:rPr lang="hu-HU" sz="1700" dirty="0"/>
              <a:t> pufferként is működik. De a kialakuló La</a:t>
            </a:r>
            <a:r>
              <a:rPr lang="hu-HU" sz="1700" baseline="30000" dirty="0"/>
              <a:t>3+</a:t>
            </a:r>
            <a:r>
              <a:rPr lang="hu-HU" sz="1700" dirty="0"/>
              <a:t> koncentráció nagyon alacsony és nem mérgező sem a vízi élőlényekre, sem a fürdőzőkre</a:t>
            </a:r>
            <a:r>
              <a:rPr lang="hu-HU" sz="1700" dirty="0" smtClean="0"/>
              <a:t>.</a:t>
            </a:r>
          </a:p>
          <a:p>
            <a:pPr algn="just"/>
            <a:r>
              <a:rPr lang="hu-HU" sz="1700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Alkalmazása </a:t>
            </a:r>
            <a:r>
              <a:rPr lang="hu-HU" sz="1700" dirty="0"/>
              <a:t>után kb</a:t>
            </a:r>
            <a:r>
              <a:rPr lang="hu-HU" sz="1700" dirty="0" smtClean="0"/>
              <a:t>. 1 </a:t>
            </a:r>
            <a:r>
              <a:rPr lang="hu-HU" sz="1700" dirty="0"/>
              <a:t>mm vastag többlet iszapréteg alakul ki a tó fenekén, ami a tó feltöltődést érdemben nem befolyásolja, de ez a réteg biztosítja a tartós hatást, ill. megköti az üledék bomlásából keletkező foszfátot is. (Foszfor csapda alakul ki)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700" dirty="0" smtClean="0"/>
              <a:t>A </a:t>
            </a:r>
            <a:r>
              <a:rPr lang="hu-HU" sz="1700" dirty="0"/>
              <a:t>leülepedő </a:t>
            </a:r>
            <a:r>
              <a:rPr lang="hu-HU" sz="1700" dirty="0" err="1"/>
              <a:t>Phoslock</a:t>
            </a:r>
            <a:r>
              <a:rPr lang="hu-HU" sz="1700" dirty="0"/>
              <a:t>®  és lantán-foszfát (LaPO</a:t>
            </a:r>
            <a:r>
              <a:rPr lang="hu-HU" sz="1700" baseline="-25000" dirty="0"/>
              <a:t>4</a:t>
            </a:r>
            <a:r>
              <a:rPr lang="hu-HU" sz="1700" dirty="0"/>
              <a:t>) iszapréteg nem mérgező, inert anyag, nem árt sem az iszaplakóknak sem a  magasabb rendű élőlényeknek</a:t>
            </a:r>
            <a:r>
              <a:rPr lang="hu-HU" sz="1700" dirty="0" smtClean="0"/>
              <a:t>.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6887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13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363990"/>
            <a:ext cx="81369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gyökeres vízinövények (pl. hínár) szaporodását nem gátolja, mivel ezek gyökere áthatol a tó fenekén kialakuló vékony rétegen, így  a mélyebb a talajból is fel tudja venni a foszfátot. Ezért a </a:t>
            </a:r>
            <a:r>
              <a:rPr lang="hu-HU" dirty="0" err="1"/>
              <a:t>Phoslock</a:t>
            </a:r>
            <a:r>
              <a:rPr lang="hu-HU" dirty="0"/>
              <a:t>® elsősorban a vízben lebegő algák, bevonatok, </a:t>
            </a:r>
            <a:r>
              <a:rPr lang="hu-HU" dirty="0" err="1"/>
              <a:t>biofilm</a:t>
            </a:r>
            <a:r>
              <a:rPr lang="hu-HU" dirty="0"/>
              <a:t> képződését, szaporodását, növekedését gátolja. </a:t>
            </a:r>
          </a:p>
          <a:p>
            <a:pPr algn="just"/>
            <a:r>
              <a:rPr lang="hu-HU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hatékonyság mérést, a hatás követését a foszfát tartalom csökkenéssel – mint könnyen mérhető paraméterrel – is követhetjük. </a:t>
            </a:r>
          </a:p>
          <a:p>
            <a:pPr algn="just"/>
            <a:r>
              <a:rPr lang="hu-HU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/>
              <a:t>Phoslock</a:t>
            </a:r>
            <a:r>
              <a:rPr lang="hu-HU" dirty="0"/>
              <a:t>® nem teszi halottá az élővizet, mert a foszfát koncentrációt csak csökkenti egy alacsony </a:t>
            </a:r>
            <a:r>
              <a:rPr lang="hu-HU" dirty="0" smtClean="0"/>
              <a:t>szintre (</a:t>
            </a:r>
            <a:r>
              <a:rPr lang="hu-HU" dirty="0"/>
              <a:t>akár a kimutathatósági határ közelébe is), de nem csökkenti zéróra, sőt foszfát pufferként működik.  Összességében egy alacsonyabb </a:t>
            </a:r>
            <a:r>
              <a:rPr lang="hu-HU" dirty="0" err="1"/>
              <a:t>bioprodukciós</a:t>
            </a:r>
            <a:r>
              <a:rPr lang="hu-HU" dirty="0"/>
              <a:t> szintre állítja be az élőhelyet (tavat, víztárolót, stb.), foszforéhezéshez közeli állapotot idéz elő</a:t>
            </a:r>
            <a:r>
              <a:rPr lang="hu-HU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Tulajdonképpen</a:t>
            </a:r>
            <a:r>
              <a:rPr lang="hu-HU" dirty="0"/>
              <a:t>  nem is algamentesítő a szó klasszikus értelmében, mivel nem öli meg az élő algát, inkább egy </a:t>
            </a:r>
            <a:r>
              <a:rPr lang="hu-HU" dirty="0" err="1"/>
              <a:t>bioregulátor</a:t>
            </a:r>
            <a:r>
              <a:rPr lang="hu-HU" dirty="0"/>
              <a:t>, mely az </a:t>
            </a:r>
            <a:r>
              <a:rPr lang="hu-HU" dirty="0" err="1"/>
              <a:t>eutrofizációnak</a:t>
            </a:r>
            <a:r>
              <a:rPr lang="hu-HU" dirty="0"/>
              <a:t> nem kedvező de a vízi élet számára még alkalmas, természet közeli állapotot idéz elő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VI.</a:t>
            </a:r>
            <a:b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Gy.I.K</a:t>
            </a: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 II.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14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522784" y="2200796"/>
            <a:ext cx="81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 smtClean="0"/>
              <a:t>Országos Kémiai Biztonsági Intézet</a:t>
            </a:r>
            <a:r>
              <a:rPr lang="hu-HU" altLang="hu-HU" dirty="0" smtClean="0"/>
              <a:t> OKBI 87/2/200. sz. állásfoglalása szerint a </a:t>
            </a:r>
            <a:r>
              <a:rPr lang="hu-HU" altLang="hu-HU" dirty="0" err="1" smtClean="0"/>
              <a:t>Phoslock</a:t>
            </a:r>
            <a:r>
              <a:rPr lang="hu-HU" altLang="hu-HU" b="1" dirty="0" smtClean="0"/>
              <a:t> nem </a:t>
            </a:r>
            <a:r>
              <a:rPr lang="hu-HU" altLang="hu-HU" b="1" dirty="0" err="1" smtClean="0"/>
              <a:t>biocid</a:t>
            </a:r>
            <a:r>
              <a:rPr lang="hu-HU" altLang="hu-HU" b="1" dirty="0" smtClean="0"/>
              <a:t> termék</a:t>
            </a:r>
          </a:p>
          <a:p>
            <a:endParaRPr lang="hu-HU" altLang="hu-HU" b="1" dirty="0" smtClean="0"/>
          </a:p>
          <a:p>
            <a:endParaRPr lang="hu-HU" altLang="hu-HU" b="1" dirty="0" smtClean="0"/>
          </a:p>
          <a:p>
            <a:r>
              <a:rPr lang="hu-HU" altLang="hu-HU" b="1" dirty="0" smtClean="0"/>
              <a:t>Országos </a:t>
            </a:r>
            <a:r>
              <a:rPr lang="hu-HU" altLang="hu-HU" b="1" dirty="0" err="1" smtClean="0"/>
              <a:t>Tisztifőorvosi</a:t>
            </a:r>
            <a:r>
              <a:rPr lang="hu-HU" altLang="hu-HU" b="1" dirty="0" smtClean="0"/>
              <a:t> Hivatal</a:t>
            </a:r>
            <a:r>
              <a:rPr lang="hu-HU" altLang="hu-HU" dirty="0" smtClean="0"/>
              <a:t> OTH 664-4/2007. iktatószámú 2007. február 6-i keltezésű szakvéleménye: </a:t>
            </a:r>
            <a:r>
              <a:rPr lang="hu-HU" altLang="hu-HU" b="1" dirty="0" smtClean="0"/>
              <a:t>nem veszélyes készítmény, </a:t>
            </a:r>
            <a:r>
              <a:rPr lang="hu-HU" altLang="hu-HU" dirty="0" smtClean="0"/>
              <a:t>közegészségügyi szempontból nem jelent veszélyt, alkalmazásához OTH engedélyére nincs szükség</a:t>
            </a:r>
          </a:p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VII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Az engedélyezés hazai helyzete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sphorous &amp; Phosphorous Reduction | SePRO Corp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" y="1484784"/>
            <a:ext cx="9123882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15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-25153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2506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Bemutatkozás</a:t>
            </a:r>
            <a:r>
              <a:rPr lang="hu-HU" altLang="hu-HU" b="1" dirty="0" smtClean="0">
                <a:solidFill>
                  <a:schemeClr val="tx2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u-HU" altLang="hu-HU" sz="3600" b="1" u="sng" dirty="0">
                <a:solidFill>
                  <a:schemeClr val="accent2">
                    <a:lumMod val="75000"/>
                  </a:schemeClr>
                </a:solidFill>
              </a:rPr>
              <a:t>A Vinyl Kft., melyből a Vinyl Vegyipari Kft. kivált, </a:t>
            </a:r>
            <a:r>
              <a:rPr lang="hu-HU" altLang="hu-HU" dirty="0"/>
              <a:t>1992-ben alakult, magyar tulajdonjogú cég, miskolci székhely,</a:t>
            </a:r>
          </a:p>
          <a:p>
            <a:pPr>
              <a:defRPr/>
            </a:pPr>
            <a:r>
              <a:rPr lang="hu-HU" altLang="hu-HU" dirty="0"/>
              <a:t>b</a:t>
            </a:r>
            <a:r>
              <a:rPr lang="hu-HU" altLang="hu-HU" dirty="0" smtClean="0"/>
              <a:t>udapesti </a:t>
            </a:r>
            <a:r>
              <a:rPr lang="hu-HU" altLang="hu-HU" dirty="0"/>
              <a:t>gyártó és logisztikai telephely. </a:t>
            </a:r>
            <a:r>
              <a:rPr lang="hu-HU" altLang="hu-HU" b="1" dirty="0" smtClean="0"/>
              <a:t> </a:t>
            </a:r>
            <a:endParaRPr lang="hu-HU" altLang="hu-HU" b="1" dirty="0"/>
          </a:p>
          <a:p>
            <a:pPr>
              <a:defRPr/>
            </a:pPr>
            <a:r>
              <a:rPr lang="hu-HU" altLang="hu-HU" dirty="0"/>
              <a:t>Tulajdonosok és vezető dolgozók: </a:t>
            </a:r>
          </a:p>
          <a:p>
            <a:pPr marL="0" indent="0">
              <a:buNone/>
              <a:defRPr/>
            </a:pPr>
            <a:r>
              <a:rPr lang="hu-HU" altLang="hu-HU" dirty="0" smtClean="0"/>
              <a:t>	vegyészek</a:t>
            </a:r>
            <a:r>
              <a:rPr lang="hu-HU" altLang="hu-HU" dirty="0"/>
              <a:t>, </a:t>
            </a:r>
            <a:r>
              <a:rPr lang="hu-HU" altLang="hu-HU" dirty="0" smtClean="0"/>
              <a:t>	vegyészmérnökök,</a:t>
            </a:r>
          </a:p>
          <a:p>
            <a:pPr marL="0" indent="0">
              <a:buNone/>
              <a:defRPr/>
            </a:pPr>
            <a:r>
              <a:rPr lang="hu-HU" altLang="hu-HU" dirty="0"/>
              <a:t>	</a:t>
            </a:r>
            <a:r>
              <a:rPr lang="hu-HU" altLang="hu-HU" dirty="0" smtClean="0"/>
              <a:t>gépészek,</a:t>
            </a:r>
          </a:p>
          <a:p>
            <a:pPr marL="0" indent="0">
              <a:buNone/>
              <a:defRPr/>
            </a:pPr>
            <a:r>
              <a:rPr lang="hu-HU" altLang="hu-HU" dirty="0" smtClean="0"/>
              <a:t> 	közgazdászok</a:t>
            </a:r>
            <a:r>
              <a:rPr lang="hu-HU" altLang="hu-HU" dirty="0"/>
              <a:t>, </a:t>
            </a:r>
            <a:r>
              <a:rPr lang="hu-HU" altLang="hu-HU" dirty="0" smtClean="0"/>
              <a:t>	vegyipari gyakorlattal</a:t>
            </a:r>
            <a:r>
              <a:rPr lang="hu-HU" altLang="hu-HU" b="1" dirty="0" smtClean="0"/>
              <a:t>.</a:t>
            </a:r>
            <a:endParaRPr lang="hu-HU" altLang="hu-HU" sz="4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55976" y="1556792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u="sng" dirty="0" smtClean="0">
                <a:latin typeface="Arial Black" pitchFamily="34" charset="0"/>
              </a:rPr>
              <a:t>Üzletágak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Arial" charset="0"/>
              </a:rPr>
              <a:t>Külkereskedelem, </a:t>
            </a:r>
            <a:r>
              <a:rPr lang="hu-HU" altLang="hu-HU" sz="1600" dirty="0" smtClean="0">
                <a:latin typeface="Arial" charset="0"/>
              </a:rPr>
              <a:t>bérgyártások</a:t>
            </a:r>
            <a:endParaRPr lang="hu-HU" altLang="hu-HU" sz="1600" dirty="0">
              <a:latin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Arial" charset="0"/>
              </a:rPr>
              <a:t>Vízkezelő szerek disztribúciója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Arial" charset="0"/>
              </a:rPr>
              <a:t>Klór lefejtés, töltés, </a:t>
            </a:r>
            <a:r>
              <a:rPr lang="hu-HU" altLang="hu-HU" sz="1600" dirty="0" err="1">
                <a:latin typeface="Arial" charset="0"/>
              </a:rPr>
              <a:t>hypo</a:t>
            </a:r>
            <a:r>
              <a:rPr lang="hu-HU" altLang="hu-HU" sz="1600" dirty="0">
                <a:latin typeface="Arial" charset="0"/>
              </a:rPr>
              <a:t> gyártás, vízkezelő szerek töltése, kiszolgálása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600" dirty="0" err="1">
                <a:latin typeface="Arial" charset="0"/>
              </a:rPr>
              <a:t>Perjódsav</a:t>
            </a:r>
            <a:r>
              <a:rPr lang="hu-HU" altLang="hu-HU" sz="1600" dirty="0">
                <a:latin typeface="Arial" charset="0"/>
              </a:rPr>
              <a:t> és jódvegyületek gyártása.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Arial" charset="0"/>
              </a:rPr>
              <a:t>Egyéb vegyipari termékek </a:t>
            </a:r>
            <a:r>
              <a:rPr lang="hu-HU" altLang="hu-HU" sz="1600" dirty="0" smtClean="0">
                <a:latin typeface="Arial" charset="0"/>
              </a:rPr>
              <a:t>disztribúciója</a:t>
            </a:r>
            <a:endParaRPr lang="hu-HU" altLang="hu-HU" sz="1600" dirty="0">
              <a:latin typeface="Arial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2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4537"/>
            <a:ext cx="3040855" cy="140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162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Eutrofizáció</a:t>
            </a:r>
            <a:r>
              <a:rPr lang="hu-H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I.</a:t>
            </a:r>
            <a:br>
              <a:rPr lang="hu-H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Kiváltó okok és arányok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3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098610"/>
            <a:ext cx="61926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„Bezöldül” a tó: </a:t>
            </a:r>
            <a:r>
              <a:rPr lang="hu-HU" altLang="hu-HU" dirty="0" smtClean="0">
                <a:latin typeface="Palatino Linotype" pitchFamily="18" charset="0"/>
              </a:rPr>
              <a:t>Az </a:t>
            </a:r>
            <a:r>
              <a:rPr lang="hu-HU" altLang="hu-HU" dirty="0" err="1" smtClean="0">
                <a:latin typeface="Palatino Linotype" pitchFamily="18" charset="0"/>
              </a:rPr>
              <a:t>eutrofizálódás</a:t>
            </a:r>
            <a:r>
              <a:rPr lang="hu-HU" altLang="hu-HU" dirty="0" smtClean="0">
                <a:latin typeface="Palatino Linotype" pitchFamily="18" charset="0"/>
              </a:rPr>
              <a:t> a többlet tápanyag hatása miatti fokozódó </a:t>
            </a:r>
            <a:r>
              <a:rPr lang="hu-HU" altLang="hu-HU" dirty="0" err="1" smtClean="0">
                <a:latin typeface="Palatino Linotype" pitchFamily="18" charset="0"/>
              </a:rPr>
              <a:t>fitoplankton</a:t>
            </a:r>
            <a:r>
              <a:rPr lang="hu-HU" altLang="hu-HU" dirty="0" smtClean="0">
                <a:latin typeface="Palatino Linotype" pitchFamily="18" charset="0"/>
              </a:rPr>
              <a:t> növekedés, algák és más vízinövények szaporodásának felgyorsulása, túltermelődése, amit kísér baktériumok, vírusok s más </a:t>
            </a:r>
            <a:r>
              <a:rPr lang="hu-HU" altLang="hu-HU" dirty="0" err="1" smtClean="0">
                <a:latin typeface="Palatino Linotype" pitchFamily="18" charset="0"/>
              </a:rPr>
              <a:t>patogének</a:t>
            </a:r>
            <a:r>
              <a:rPr lang="hu-HU" altLang="hu-HU" dirty="0" smtClean="0">
                <a:latin typeface="Palatino Linotype" pitchFamily="18" charset="0"/>
              </a:rPr>
              <a:t> elszaporodása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Többlet tápanyag: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élőlények (hal, madár {ürülék, tetem})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emberi tevékenység (szennyvíz, műtrágyázás, egyéb)</a:t>
            </a:r>
            <a:endParaRPr lang="hu-HU" altLang="hu-HU" sz="1400" dirty="0">
              <a:latin typeface="Palatino Linotyp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 smtClean="0">
              <a:latin typeface="Palatino Linotype" pitchFamily="18" charset="0"/>
            </a:endParaRPr>
          </a:p>
          <a:p>
            <a:endParaRPr lang="hu-HU" altLang="hu-HU" dirty="0" smtClean="0">
              <a:latin typeface="Palatino Linotype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Tápanyagok (beindító folyamat): </a:t>
            </a:r>
            <a:r>
              <a:rPr lang="hu-HU" altLang="hu-HU" sz="1400" dirty="0" err="1" smtClean="0">
                <a:latin typeface="Palatino Linotype" pitchFamily="18" charset="0"/>
              </a:rPr>
              <a:t>ortofosztfát</a:t>
            </a:r>
            <a:r>
              <a:rPr lang="hu-HU" altLang="hu-HU" sz="1400" dirty="0" smtClean="0">
                <a:latin typeface="Palatino Linotype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és különböző nitrogénformák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1400" dirty="0" smtClean="0">
                <a:latin typeface="Palatino Linotype" pitchFamily="18" charset="0"/>
              </a:rPr>
              <a:t>(nitrit, nitrát, ammónium)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hu-HU" sz="1400" dirty="0" err="1">
                <a:latin typeface="Palatino Linotype" pitchFamily="18" charset="0"/>
              </a:rPr>
              <a:t>m</a:t>
            </a:r>
            <a:r>
              <a:rPr lang="hu-HU" altLang="hu-HU" sz="1400" dirty="0" err="1" smtClean="0">
                <a:latin typeface="Palatino Linotype" pitchFamily="18" charset="0"/>
              </a:rPr>
              <a:t>ikrotápanyagok</a:t>
            </a:r>
            <a:r>
              <a:rPr lang="hu-HU" altLang="hu-HU" sz="1400" dirty="0" smtClean="0">
                <a:latin typeface="Palatino Linotype" pitchFamily="18" charset="0"/>
              </a:rPr>
              <a:t> (</a:t>
            </a:r>
            <a:r>
              <a:rPr lang="hu-HU" altLang="hu-HU" sz="1400" dirty="0" err="1" smtClean="0">
                <a:latin typeface="Palatino Linotype" pitchFamily="18" charset="0"/>
              </a:rPr>
              <a:t>Mn</a:t>
            </a:r>
            <a:r>
              <a:rPr lang="hu-HU" altLang="hu-HU" sz="1400" dirty="0" smtClean="0">
                <a:latin typeface="Palatino Linotype" pitchFamily="18" charset="0"/>
              </a:rPr>
              <a:t>, B, </a:t>
            </a:r>
            <a:r>
              <a:rPr lang="hu-HU" altLang="hu-HU" sz="1400" dirty="0" err="1" smtClean="0">
                <a:latin typeface="Palatino Linotype" pitchFamily="18" charset="0"/>
              </a:rPr>
              <a:t>Cu</a:t>
            </a:r>
            <a:r>
              <a:rPr lang="hu-HU" altLang="hu-HU" sz="1400" dirty="0" smtClean="0">
                <a:latin typeface="Palatino Linotype" pitchFamily="18" charset="0"/>
              </a:rPr>
              <a:t>, </a:t>
            </a:r>
            <a:r>
              <a:rPr lang="hu-HU" altLang="hu-HU" sz="1400" dirty="0" err="1" smtClean="0">
                <a:latin typeface="Palatino Linotype" pitchFamily="18" charset="0"/>
              </a:rPr>
              <a:t>Si</a:t>
            </a:r>
            <a:r>
              <a:rPr lang="hu-HU" altLang="hu-HU" sz="1400" dirty="0" smtClean="0">
                <a:latin typeface="Palatino Linotype" pitchFamily="18" charset="0"/>
              </a:rPr>
              <a:t>, </a:t>
            </a:r>
            <a:r>
              <a:rPr lang="hu-HU" altLang="hu-HU" sz="1400" dirty="0" err="1" smtClean="0">
                <a:latin typeface="Palatino Linotype" pitchFamily="18" charset="0"/>
              </a:rPr>
              <a:t>Mo</a:t>
            </a:r>
            <a:r>
              <a:rPr lang="hu-HU" altLang="hu-HU" sz="1400" dirty="0" smtClean="0">
                <a:latin typeface="Palatino Linotype" pitchFamily="18" charset="0"/>
              </a:rPr>
              <a:t>, </a:t>
            </a:r>
            <a:r>
              <a:rPr lang="hu-HU" altLang="hu-HU" sz="1400" dirty="0" err="1" smtClean="0">
                <a:latin typeface="Palatino Linotype" pitchFamily="18" charset="0"/>
              </a:rPr>
              <a:t>Zn</a:t>
            </a:r>
            <a:r>
              <a:rPr lang="hu-HU" altLang="hu-HU" sz="1400" dirty="0" smtClean="0">
                <a:latin typeface="Palatino Linotype" pitchFamily="18" charset="0"/>
              </a:rPr>
              <a:t>)</a:t>
            </a:r>
          </a:p>
          <a:p>
            <a:pPr lvl="1"/>
            <a:r>
              <a:rPr lang="hu-HU" altLang="hu-HU" dirty="0">
                <a:latin typeface="Palatino Linotype" pitchFamily="18" charset="0"/>
              </a:rPr>
              <a:t>	</a:t>
            </a:r>
            <a:r>
              <a:rPr lang="hu-HU" altLang="hu-HU" dirty="0" smtClean="0">
                <a:latin typeface="Palatino Linotype" pitchFamily="18" charset="0"/>
              </a:rPr>
              <a:t>	</a:t>
            </a:r>
            <a:r>
              <a:rPr lang="hu-HU" altLang="hu-HU" b="1" dirty="0" smtClean="0">
                <a:solidFill>
                  <a:srgbClr val="FF0000"/>
                </a:solidFill>
                <a:latin typeface="Palatino Linotype" pitchFamily="18" charset="0"/>
              </a:rPr>
              <a:t>DE!</a:t>
            </a:r>
            <a:endParaRPr lang="hu-HU" altLang="hu-HU" dirty="0" smtClean="0">
              <a:latin typeface="Palatino Linotype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hu-HU" altLang="hu-HU" dirty="0" smtClean="0">
              <a:latin typeface="Palatino Linotype" pitchFamily="18" charset="0"/>
            </a:endParaRPr>
          </a:p>
        </p:txBody>
      </p:sp>
      <p:pic>
        <p:nvPicPr>
          <p:cNvPr id="5" name="Picture 5" descr="Büdós t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65" y="1057027"/>
            <a:ext cx="2399934" cy="17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1.bp.blogspot.com/-PkGbHwsVbNI/VzmR5r5SFSI/AAAAAAAABCc/3vSOUVnrqMssjtaUTeZ55lFZGyiLwAvyQCLcB/s200/liebig_hordo1-e134797957558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864096" cy="12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724128" y="3645024"/>
            <a:ext cx="31857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hu-HU" altLang="hu-HU" b="1" dirty="0" err="1" smtClean="0">
                <a:latin typeface="Palatino Linotype" pitchFamily="18" charset="0"/>
              </a:rPr>
              <a:t>Liebig-féle</a:t>
            </a:r>
            <a:r>
              <a:rPr lang="hu-HU" altLang="hu-HU" b="1" dirty="0" smtClean="0">
                <a:latin typeface="Palatino Linotype" pitchFamily="18" charset="0"/>
              </a:rPr>
              <a:t> minimum elv:</a:t>
            </a:r>
          </a:p>
          <a:p>
            <a:pPr marL="0" lvl="1" algn="just"/>
            <a:r>
              <a:rPr lang="hu-HU" altLang="hu-HU" sz="1400" dirty="0" smtClean="0">
                <a:latin typeface="Palatino Linotype" pitchFamily="18" charset="0"/>
              </a:rPr>
              <a:t>a legkisebb arányban jelenlévő tápanyag határozza meg a többi tápanyag felvételt és így a szaporodást.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57171" y="5013176"/>
            <a:ext cx="58902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hu-HU" dirty="0" smtClean="0"/>
              <a:t>A </a:t>
            </a:r>
            <a:r>
              <a:rPr lang="hu-HU" altLang="hu-HU" dirty="0" err="1" smtClean="0"/>
              <a:t>fitoplanktonok</a:t>
            </a:r>
            <a:r>
              <a:rPr lang="hu-HU" altLang="hu-HU" dirty="0" smtClean="0"/>
              <a:t> összetétele: 1 mol P + 16 mol N + 106 mol C</a:t>
            </a:r>
          </a:p>
          <a:p>
            <a:r>
              <a:rPr lang="hu-HU" altLang="hu-HU" dirty="0" smtClean="0"/>
              <a:t>A N:P arány hatása az algaösszetételre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h</a:t>
            </a:r>
            <a:r>
              <a:rPr lang="hu-HU" altLang="hu-HU" dirty="0" smtClean="0"/>
              <a:t>a N:P &gt; 5 </a:t>
            </a:r>
            <a:r>
              <a:rPr lang="hu-HU" altLang="hu-HU" dirty="0" smtClean="0">
                <a:sym typeface="Wingdings" panose="05000000000000000000" pitchFamily="2" charset="2"/>
              </a:rPr>
              <a:t> </a:t>
            </a:r>
            <a:r>
              <a:rPr lang="hu-HU" altLang="hu-HU" dirty="0" err="1" smtClean="0">
                <a:sym typeface="Wingdings" panose="05000000000000000000" pitchFamily="2" charset="2"/>
              </a:rPr>
              <a:t>klorofilltermelő</a:t>
            </a:r>
            <a:r>
              <a:rPr lang="hu-HU" altLang="hu-HU" dirty="0" smtClean="0">
                <a:sym typeface="Wingdings" panose="05000000000000000000" pitchFamily="2" charset="2"/>
              </a:rPr>
              <a:t> algák szaporodása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h</a:t>
            </a:r>
            <a:r>
              <a:rPr lang="hu-HU" altLang="hu-HU" dirty="0" smtClean="0"/>
              <a:t>a N:P &lt; 5 </a:t>
            </a:r>
            <a:r>
              <a:rPr lang="hu-HU" altLang="hu-HU" dirty="0" smtClean="0">
                <a:sym typeface="Wingdings" panose="05000000000000000000" pitchFamily="2" charset="2"/>
              </a:rPr>
              <a:t> toxintermelő kékalgák szaporodása</a:t>
            </a:r>
          </a:p>
          <a:p>
            <a:endParaRPr lang="hu-HU" altLang="hu-HU" b="1" dirty="0" smtClean="0">
              <a:sym typeface="Wingdings" panose="05000000000000000000" pitchFamily="2" charset="2"/>
            </a:endParaRPr>
          </a:p>
          <a:p>
            <a:endParaRPr lang="hu-HU" altLang="hu-HU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357172" y="6279703"/>
            <a:ext cx="855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Tehát a foszfátot kell csökkenteni!!!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4</a:t>
            </a:fld>
            <a:endParaRPr lang="hu-HU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67544" y="2116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Eutrofizáció</a:t>
            </a:r>
            <a:r>
              <a:rPr lang="hu-H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II.</a:t>
            </a:r>
          </a:p>
          <a:p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 </a:t>
            </a:r>
            <a:r>
              <a:rPr lang="hu-HU" sz="1800" b="1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fitoplankton</a:t>
            </a: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túlszaporodásának következményei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5049" y="3272785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•"/>
            </a:pPr>
            <a:r>
              <a:rPr lang="hu-HU" altLang="hu-HU" sz="1400" dirty="0" smtClean="0"/>
              <a:t>Amikor a </a:t>
            </a:r>
            <a:r>
              <a:rPr lang="hu-HU" altLang="hu-HU" sz="1400" dirty="0" err="1" smtClean="0"/>
              <a:t>fitoplanktonok</a:t>
            </a:r>
            <a:r>
              <a:rPr lang="hu-HU" altLang="hu-HU" sz="1400" dirty="0" smtClean="0"/>
              <a:t> elpusztulnak, a baktériumok lebontják (</a:t>
            </a:r>
            <a:r>
              <a:rPr lang="hu-HU" altLang="hu-HU" sz="1400" dirty="0" err="1" smtClean="0"/>
              <a:t>remineralizálják</a:t>
            </a:r>
            <a:r>
              <a:rPr lang="hu-HU" altLang="hu-HU" sz="1400" dirty="0" smtClean="0"/>
              <a:t>). Ez a folyamat a vízben oldott oxigént használja fel. Amikor igazán nagy a </a:t>
            </a:r>
            <a:r>
              <a:rPr lang="hu-HU" altLang="hu-HU" sz="1400" dirty="0" err="1" smtClean="0"/>
              <a:t>fitoplankton</a:t>
            </a:r>
            <a:r>
              <a:rPr lang="hu-HU" altLang="hu-HU" sz="1400" dirty="0" smtClean="0"/>
              <a:t> képződés, az intenzív bakteriális bomlás olyan sok oxigént használ el, hogy nem marad elég a vízi élőlények számára, s azok elpusztulnak.</a:t>
            </a:r>
            <a:br>
              <a:rPr lang="hu-HU" altLang="hu-HU" sz="1400" dirty="0" smtClean="0"/>
            </a:br>
            <a:endParaRPr lang="hu-HU" altLang="hu-HU" sz="1400" dirty="0" smtClean="0"/>
          </a:p>
          <a:p>
            <a:pPr algn="just">
              <a:buFontTx/>
              <a:buChar char="•"/>
            </a:pPr>
            <a:r>
              <a:rPr lang="hu-HU" altLang="hu-HU" sz="1400" dirty="0" smtClean="0"/>
              <a:t> A többlet tápanyagok hozzájárulnak olyan </a:t>
            </a:r>
            <a:r>
              <a:rPr lang="hu-HU" altLang="hu-HU" sz="1400" dirty="0" err="1" smtClean="0"/>
              <a:t>fitoplankton</a:t>
            </a:r>
            <a:r>
              <a:rPr lang="hu-HU" altLang="hu-HU" sz="1400" dirty="0" smtClean="0"/>
              <a:t> fajok növekedéséhez is, amelyek káros méreganyagokat termelnek (pl. </a:t>
            </a:r>
            <a:r>
              <a:rPr lang="hu-HU" altLang="hu-HU" sz="1400" i="1" dirty="0" err="1" smtClean="0"/>
              <a:t>Cylindrospermopsis</a:t>
            </a:r>
            <a:r>
              <a:rPr lang="hu-HU" altLang="hu-HU" sz="1400" i="1" dirty="0" smtClean="0"/>
              <a:t> </a:t>
            </a:r>
            <a:r>
              <a:rPr lang="hu-HU" altLang="hu-HU" sz="1400" i="1" dirty="0" err="1" smtClean="0"/>
              <a:t>raciborskii</a:t>
            </a:r>
            <a:r>
              <a:rPr lang="hu-HU" altLang="hu-HU" sz="1400" dirty="0" smtClean="0"/>
              <a:t>, toxintermelő trópusi algafaj, fonalas kékalga, </a:t>
            </a:r>
            <a:r>
              <a:rPr lang="hu-HU" altLang="hu-HU" sz="1400" dirty="0" err="1" smtClean="0"/>
              <a:t>cianobaktérium</a:t>
            </a:r>
            <a:r>
              <a:rPr lang="hu-HU" altLang="hu-HU" sz="1400" dirty="0" smtClean="0"/>
              <a:t>). Ezek a mérgek, toxinok is okozhatják más fajok pusztulását, pl. </a:t>
            </a:r>
            <a:r>
              <a:rPr lang="hu-HU" altLang="hu-HU" sz="1400" b="1" dirty="0" smtClean="0"/>
              <a:t>hal- és madárpusztulást</a:t>
            </a:r>
            <a:r>
              <a:rPr lang="hu-HU" altLang="hu-HU" sz="1400" dirty="0" smtClean="0"/>
              <a:t>.</a:t>
            </a:r>
          </a:p>
          <a:p>
            <a:pPr algn="just">
              <a:buFontTx/>
              <a:buChar char="•"/>
            </a:pPr>
            <a:endParaRPr lang="hu-HU" altLang="hu-HU" sz="1400" dirty="0" smtClean="0"/>
          </a:p>
          <a:p>
            <a:pPr algn="just">
              <a:buFontTx/>
              <a:buChar char="•"/>
            </a:pPr>
            <a:r>
              <a:rPr lang="hu-HU" altLang="hu-HU" sz="1400" dirty="0" smtClean="0"/>
              <a:t>A nagy </a:t>
            </a:r>
            <a:r>
              <a:rPr lang="hu-HU" altLang="hu-HU" sz="1400" dirty="0" err="1" smtClean="0"/>
              <a:t>fitoplankton</a:t>
            </a:r>
            <a:r>
              <a:rPr lang="hu-HU" altLang="hu-HU" sz="1400" dirty="0" smtClean="0"/>
              <a:t> virágzás és az azt követő bomlás jellegzetes, </a:t>
            </a:r>
            <a:r>
              <a:rPr lang="hu-HU" altLang="hu-HU" sz="1400" b="1" dirty="0" smtClean="0"/>
              <a:t>büdös és undort keltő hab</a:t>
            </a:r>
            <a:r>
              <a:rPr lang="hu-HU" altLang="hu-HU" sz="1400" dirty="0" smtClean="0"/>
              <a:t>ot okozhat még a parton is, esztétikai hatása tragikus.</a:t>
            </a:r>
          </a:p>
          <a:p>
            <a:pPr algn="just">
              <a:buFontTx/>
              <a:buChar char="•"/>
            </a:pPr>
            <a:endParaRPr lang="hu-HU" altLang="hu-HU" sz="1400" dirty="0" smtClean="0"/>
          </a:p>
          <a:p>
            <a:pPr algn="just">
              <a:buFontTx/>
              <a:buChar char="•"/>
            </a:pPr>
            <a:r>
              <a:rPr lang="hu-HU" altLang="hu-HU" sz="1400" dirty="0" smtClean="0"/>
              <a:t>Mindezek következménye a </a:t>
            </a:r>
            <a:r>
              <a:rPr lang="hu-HU" altLang="hu-HU" sz="1400" b="1" dirty="0" smtClean="0"/>
              <a:t>vízminőség romlás</a:t>
            </a:r>
            <a:r>
              <a:rPr lang="hu-HU" altLang="hu-HU" sz="1400" dirty="0" smtClean="0"/>
              <a:t>, összetételben, esztétikában, ökológiai szempontból, produkciós képességben stb.</a:t>
            </a:r>
          </a:p>
          <a:p>
            <a:pPr algn="just"/>
            <a:endParaRPr lang="hu-HU" sz="1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99592" y="1165987"/>
            <a:ext cx="427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Avagy mi történik, ha nem teszünk semmit?</a:t>
            </a:r>
            <a:endParaRPr lang="hu-HU" dirty="0"/>
          </a:p>
        </p:txBody>
      </p:sp>
      <p:sp>
        <p:nvSpPr>
          <p:cNvPr id="6" name="AutoShape 2" descr="Eutrofizáció - Globális problémá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Eutrofizáció - Globális problémá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6" name="Picture 6" descr="http://globalproblems.nyf.hu/wp-content/uploads/2011/05/halot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603" y="1164162"/>
            <a:ext cx="2920781" cy="18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hat is eutrophication? Causes, effects and control - Eniscuo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664623"/>
            <a:ext cx="2191787" cy="13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What are some causes and effects of eutrophication? - Quor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12" descr="What are some causes and effects of eutrophication? - Quo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14" descr="https://qph.fs.quoracdn.net/main-qimg-5d7be58f19fe8ca8c59509831b885967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16" descr="https://qph.fs.quoracdn.net/main-qimg-5d7be58f19fe8ca8c59509831b885967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38" name="Picture 18" descr="What is eutrophication? - Definition, Classification, Causes, &amp; Effec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64623"/>
            <a:ext cx="1998240" cy="13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1" y="60932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Mit tehetünk?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5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21162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Lehetséges megoldások I.</a:t>
            </a:r>
          </a:p>
          <a:p>
            <a:r>
              <a:rPr lang="hu-HU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Kémiai megoldások</a:t>
            </a:r>
            <a:endParaRPr lang="hu-H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4073004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u="sng" dirty="0" smtClean="0"/>
              <a:t>Rosszul oldódó sók képzése:</a:t>
            </a:r>
            <a:r>
              <a:rPr lang="hu-HU" dirty="0" smtClean="0"/>
              <a:t> az alumínium (Al</a:t>
            </a:r>
            <a:r>
              <a:rPr lang="hu-HU" baseline="30000" dirty="0" smtClean="0"/>
              <a:t>3+</a:t>
            </a:r>
            <a:r>
              <a:rPr lang="hu-HU" dirty="0" smtClean="0"/>
              <a:t>) és a vas (Fe</a:t>
            </a:r>
            <a:r>
              <a:rPr lang="hu-HU" baseline="30000" dirty="0" smtClean="0"/>
              <a:t>3+</a:t>
            </a:r>
            <a:r>
              <a:rPr lang="hu-HU" dirty="0" smtClean="0"/>
              <a:t>) is képeznek – többé-kevésbé – rosszul oldódó foszfát sókat, de számos hátránnyal rendelkeznek: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Relatíve magas </a:t>
            </a:r>
            <a:r>
              <a:rPr lang="hu-HU" dirty="0" err="1" smtClean="0"/>
              <a:t>ökotoxicitás</a:t>
            </a:r>
            <a:r>
              <a:rPr lang="hu-HU" dirty="0" smtClean="0"/>
              <a:t> (főleg az </a:t>
            </a:r>
            <a:r>
              <a:rPr lang="hu-HU" dirty="0" err="1" smtClean="0"/>
              <a:t>Al</a:t>
            </a:r>
            <a:r>
              <a:rPr lang="hu-HU" dirty="0" smtClean="0"/>
              <a:t> esetében)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A vízi élőlények ionegyensúlyát felborítják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pH függő a hatékonyságuk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/>
              <a:t>Reverzibilis hatás (Fe</a:t>
            </a:r>
            <a:r>
              <a:rPr lang="hu-HU" baseline="30000" dirty="0" smtClean="0"/>
              <a:t>3+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Fe</a:t>
            </a:r>
            <a:r>
              <a:rPr lang="hu-HU" baseline="30000" dirty="0" smtClean="0">
                <a:sym typeface="Wingdings" panose="05000000000000000000" pitchFamily="2" charset="2"/>
              </a:rPr>
              <a:t>2+</a:t>
            </a:r>
            <a:r>
              <a:rPr lang="hu-HU" dirty="0" smtClean="0">
                <a:sym typeface="Wingdings" panose="05000000000000000000" pitchFamily="2" charset="2"/>
              </a:rPr>
              <a:t>, aminek a foszfátja jól oldódik)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ym typeface="Wingdings" panose="05000000000000000000" pitchFamily="2" charset="2"/>
              </a:rPr>
              <a:t>pK</a:t>
            </a:r>
            <a:r>
              <a:rPr lang="hu-HU" dirty="0" smtClean="0">
                <a:sym typeface="Wingdings" panose="05000000000000000000" pitchFamily="2" charset="2"/>
              </a:rPr>
              <a:t> kisebb, tehát kevésbé csökkenti a foszfát koncentrációt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ym typeface="Wingdings" panose="05000000000000000000" pitchFamily="2" charset="2"/>
              </a:rPr>
              <a:t>Tartós hatás korlátozott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7544" y="1397616"/>
            <a:ext cx="8085584" cy="239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u="sng" dirty="0" smtClean="0"/>
              <a:t>Erős oxidálószereket tartalmazó készítmények: </a:t>
            </a:r>
            <a:r>
              <a:rPr lang="hu-HU" altLang="hu-HU" dirty="0" smtClean="0"/>
              <a:t>hidrogén- peroxid, </a:t>
            </a:r>
            <a:r>
              <a:rPr lang="hu-HU" altLang="hu-HU" dirty="0" err="1" smtClean="0"/>
              <a:t>hidrazinhidrát</a:t>
            </a:r>
            <a:r>
              <a:rPr lang="hu-HU" altLang="hu-HU" dirty="0" smtClean="0"/>
              <a:t>, </a:t>
            </a:r>
            <a:r>
              <a:rPr lang="hu-HU" altLang="hu-HU" dirty="0" err="1" smtClean="0"/>
              <a:t>hipó</a:t>
            </a:r>
            <a:r>
              <a:rPr lang="hu-HU" altLang="hu-HU" dirty="0" smtClean="0"/>
              <a:t>, klórdioxid, klórmész stb.</a:t>
            </a:r>
            <a:endParaRPr lang="hu-HU" dirty="0" smtClean="0"/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 smtClean="0"/>
              <a:t>Gyorsan, néha látványosan hatnak. 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/>
              <a:t>H</a:t>
            </a:r>
            <a:r>
              <a:rPr lang="hu-HU" altLang="hu-HU" dirty="0" smtClean="0"/>
              <a:t>atásuk rendszerint totális, az ökoszisztémát gyakorlatilag lerombolják.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/>
              <a:t>A</a:t>
            </a:r>
            <a:r>
              <a:rPr lang="hu-HU" altLang="hu-HU" dirty="0" smtClean="0"/>
              <a:t> hatás időben rövid, mivel a szer gyorsan bomlik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/>
              <a:t>A</a:t>
            </a:r>
            <a:r>
              <a:rPr lang="hu-HU" altLang="hu-HU" dirty="0" smtClean="0"/>
              <a:t> tápanyag és a szaporodás feltételei megmaradnak, így gyorsan visszafertőződik a környezetből, s újra „bezöldül a tó”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/>
              <a:t>A</a:t>
            </a:r>
            <a:r>
              <a:rPr lang="hu-HU" altLang="hu-HU" dirty="0" smtClean="0"/>
              <a:t> túladagolás komoly egészségügyi és környezeti kockázatot jelent,</a:t>
            </a:r>
          </a:p>
          <a:p>
            <a:pPr marL="285750" indent="-28575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dirty="0" smtClean="0"/>
              <a:t>A szerek kezelése veszélyes</a:t>
            </a:r>
          </a:p>
        </p:txBody>
      </p:sp>
    </p:spTree>
    <p:extLst>
      <p:ext uri="{BB962C8B-B14F-4D97-AF65-F5344CB8AC3E}">
        <p14:creationId xmlns:p14="http://schemas.microsoft.com/office/powerpoint/2010/main" val="26782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6</a:t>
            </a:fld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21162"/>
            <a:ext cx="9144000" cy="117559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2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Lehetséges megoldások II.</a:t>
            </a:r>
          </a:p>
          <a:p>
            <a:r>
              <a:rPr lang="hu-HU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Kémiai megoldások</a:t>
            </a:r>
            <a:endParaRPr lang="hu-HU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67544" y="1268760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dirty="0" smtClean="0"/>
              <a:t>A kémiai algairtási módszerekben, közös:</a:t>
            </a:r>
          </a:p>
          <a:p>
            <a:r>
              <a:rPr lang="hu-HU" altLang="hu-HU" dirty="0" smtClean="0"/>
              <a:t>tiszta, </a:t>
            </a:r>
            <a:r>
              <a:rPr lang="hu-HU" altLang="hu-HU" b="1" dirty="0" smtClean="0">
                <a:solidFill>
                  <a:srgbClr val="FF0000"/>
                </a:solidFill>
              </a:rPr>
              <a:t>DE!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H</a:t>
            </a:r>
            <a:r>
              <a:rPr lang="hu-HU" altLang="hu-HU" dirty="0" smtClean="0"/>
              <a:t>alott lesz a kezelt víz,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T</a:t>
            </a:r>
            <a:r>
              <a:rPr lang="hu-HU" altLang="hu-HU" dirty="0" smtClean="0"/>
              <a:t>öbbé-kevésbe hamar újra is fertőződik (a tápanyag megmarad)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/>
              <a:t>S</a:t>
            </a:r>
            <a:r>
              <a:rPr lang="hu-HU" altLang="hu-HU" dirty="0" smtClean="0"/>
              <a:t>zegényebb és torz lesz az ökoszisztémája mivel a kezelés után először az alacsonyabb rendű életformák térnek vissza.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31409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Mit és hogyan csökkentsünk?</a:t>
            </a:r>
            <a:endParaRPr lang="hu-HU" sz="28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5082" y="4089845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Mit?</a:t>
            </a:r>
            <a:r>
              <a:rPr lang="hu-HU" dirty="0" smtClean="0"/>
              <a:t> A </a:t>
            </a:r>
            <a:r>
              <a:rPr lang="hu-HU" dirty="0" err="1" smtClean="0"/>
              <a:t>makroelemek</a:t>
            </a:r>
            <a:r>
              <a:rPr lang="hu-HU" dirty="0" smtClean="0"/>
              <a:t> előfordulása és a </a:t>
            </a:r>
            <a:r>
              <a:rPr lang="hu-HU" dirty="0" err="1" smtClean="0"/>
              <a:t>Liebig-féle</a:t>
            </a:r>
            <a:r>
              <a:rPr lang="hu-HU" dirty="0" smtClean="0"/>
              <a:t> minimum elv alapján a foszfort (P) kell valahogyan kivonnunk a  tápanyag-körforgásból.</a:t>
            </a:r>
          </a:p>
          <a:p>
            <a:r>
              <a:rPr lang="hu-HU" b="1" dirty="0" smtClean="0"/>
              <a:t>Hogyan?</a:t>
            </a:r>
            <a:r>
              <a:rPr lang="hu-HU" dirty="0" smtClean="0"/>
              <a:t> Valamilyen rosszul oldódó, stabil, nem toxikus sót kell képezni.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19872" y="5188684"/>
            <a:ext cx="191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A megoldás</a:t>
            </a:r>
          </a:p>
        </p:txBody>
      </p:sp>
      <p:pic>
        <p:nvPicPr>
          <p:cNvPr id="9" name="Picture 5" descr="phoslock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652259"/>
            <a:ext cx="2760464" cy="1161117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 I.</a:t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Áttekintés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7</a:t>
            </a:fld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5536" y="12687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dirty="0" smtClean="0">
                <a:latin typeface="Palatino Linotype" pitchFamily="18" charset="0"/>
              </a:rPr>
              <a:t>A </a:t>
            </a:r>
            <a:r>
              <a:rPr lang="hu-HU" altLang="hu-HU" dirty="0" err="1" smtClean="0">
                <a:latin typeface="Palatino Linotype" pitchFamily="18" charset="0"/>
              </a:rPr>
              <a:t>Phoslock</a:t>
            </a:r>
            <a:r>
              <a:rPr lang="hu-HU" altLang="hu-HU" baseline="30000" dirty="0" smtClean="0">
                <a:latin typeface="Palatino Linotype" pitchFamily="18" charset="0"/>
              </a:rPr>
              <a:t>®</a:t>
            </a:r>
            <a:r>
              <a:rPr lang="hu-HU" altLang="hu-HU" dirty="0" smtClean="0">
                <a:latin typeface="Palatino Linotype" pitchFamily="18" charset="0"/>
              </a:rPr>
              <a:t> kémiailag </a:t>
            </a:r>
            <a:r>
              <a:rPr lang="hu-HU" altLang="hu-HU" b="1" dirty="0" smtClean="0">
                <a:latin typeface="Palatino Linotype" pitchFamily="18" charset="0"/>
              </a:rPr>
              <a:t>lantán bentonit</a:t>
            </a:r>
            <a:r>
              <a:rPr lang="hu-HU" altLang="hu-HU" dirty="0" smtClean="0">
                <a:latin typeface="Palatino Linotype" pitchFamily="18" charset="0"/>
              </a:rPr>
              <a:t>, egy modifikált agyagásvány, </a:t>
            </a:r>
            <a:r>
              <a:rPr lang="hu-HU" altLang="hu-HU" b="1" dirty="0" smtClean="0">
                <a:latin typeface="Palatino Linotype" pitchFamily="18" charset="0"/>
              </a:rPr>
              <a:t>természetes alapanyagokból áll</a:t>
            </a:r>
            <a:r>
              <a:rPr lang="hu-HU" altLang="hu-HU" dirty="0" smtClean="0">
                <a:latin typeface="Palatino Linotype" pitchFamily="18" charset="0"/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2128806"/>
            <a:ext cx="3168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600" b="1" dirty="0" smtClean="0">
                <a:latin typeface="Palatino Linotype" pitchFamily="18" charset="0"/>
              </a:rPr>
              <a:t>Megjelenés: </a:t>
            </a:r>
            <a:r>
              <a:rPr lang="hu-HU" altLang="hu-HU" sz="1600" dirty="0" smtClean="0">
                <a:latin typeface="Palatino Linotype" pitchFamily="18" charset="0"/>
              </a:rPr>
              <a:t>agyagszerű granulátum, könnyen</a:t>
            </a:r>
          </a:p>
          <a:p>
            <a:r>
              <a:rPr lang="hu-HU" altLang="hu-HU" sz="1600" dirty="0" smtClean="0">
                <a:latin typeface="Palatino Linotype" pitchFamily="18" charset="0"/>
              </a:rPr>
              <a:t>kezelhető,  tárolható,</a:t>
            </a:r>
          </a:p>
          <a:p>
            <a:r>
              <a:rPr lang="hu-HU" altLang="hu-HU" sz="1600" dirty="0" smtClean="0">
                <a:latin typeface="Palatino Linotype" pitchFamily="18" charset="0"/>
              </a:rPr>
              <a:t>nem porzik.</a:t>
            </a:r>
          </a:p>
        </p:txBody>
      </p:sp>
      <p:pic>
        <p:nvPicPr>
          <p:cNvPr id="6" name="Picture 7" descr="por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28806"/>
            <a:ext cx="1620329" cy="12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r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61" y="2128806"/>
            <a:ext cx="1657701" cy="12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588225" y="1700808"/>
            <a:ext cx="2555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b="1" u="sng" dirty="0" smtClean="0">
                <a:latin typeface="Palatino Linotype" pitchFamily="18" charset="0"/>
              </a:rPr>
              <a:t>Összetétele</a:t>
            </a:r>
          </a:p>
          <a:p>
            <a:pPr algn="ctr"/>
            <a:endParaRPr lang="hu-HU" altLang="hu-HU" b="1" u="sng" dirty="0" smtClean="0">
              <a:latin typeface="Palatino Linotype" pitchFamily="18" charset="0"/>
            </a:endParaRPr>
          </a:p>
          <a:p>
            <a:pPr>
              <a:buFontTx/>
              <a:buChar char="•"/>
            </a:pPr>
            <a:r>
              <a:rPr lang="hu-HU" altLang="hu-HU" sz="1600" dirty="0" smtClean="0">
                <a:latin typeface="Palatino Linotype" pitchFamily="18" charset="0"/>
              </a:rPr>
              <a:t>‌Bentonit: 95 % (E558)</a:t>
            </a:r>
          </a:p>
          <a:p>
            <a:pPr algn="ctr"/>
            <a:r>
              <a:rPr lang="hu-HU" altLang="hu-HU" sz="1100" dirty="0" smtClean="0">
                <a:latin typeface="Palatino Linotype" pitchFamily="18" charset="0"/>
              </a:rPr>
              <a:t>(savanyúságot szabályozó és csomósodást gátló anyag)</a:t>
            </a:r>
            <a:endParaRPr lang="hu-HU" altLang="hu-HU" sz="1600" dirty="0" smtClean="0">
              <a:latin typeface="Palatino Linotype" pitchFamily="18" charset="0"/>
            </a:endParaRPr>
          </a:p>
          <a:p>
            <a:pPr>
              <a:buFontTx/>
              <a:buChar char="•"/>
            </a:pPr>
            <a:r>
              <a:rPr lang="hu-HU" altLang="hu-HU" sz="1600" dirty="0" smtClean="0">
                <a:latin typeface="Palatino Linotype" pitchFamily="18" charset="0"/>
              </a:rPr>
              <a:t>Lantán-ion (La</a:t>
            </a:r>
            <a:r>
              <a:rPr lang="hu-HU" altLang="hu-HU" sz="1600" baseline="30000" dirty="0" smtClean="0">
                <a:latin typeface="Palatino Linotype" pitchFamily="18" charset="0"/>
              </a:rPr>
              <a:t>3+</a:t>
            </a:r>
            <a:r>
              <a:rPr lang="hu-HU" altLang="hu-HU" sz="1600" dirty="0" smtClean="0">
                <a:latin typeface="Palatino Linotype" pitchFamily="18" charset="0"/>
              </a:rPr>
              <a:t>), mint aktív komponens: 5 %</a:t>
            </a:r>
          </a:p>
          <a:p>
            <a:pPr algn="ctr"/>
            <a:r>
              <a:rPr lang="hu-HU" altLang="hu-HU" sz="1100" dirty="0" smtClean="0">
                <a:latin typeface="Palatino Linotype" pitchFamily="18" charset="0"/>
              </a:rPr>
              <a:t>(gyógyszer alapanyag)</a:t>
            </a:r>
            <a:endParaRPr lang="hu-HU" altLang="hu-HU" sz="1600" dirty="0" smtClean="0">
              <a:latin typeface="Palatino Linotype" pitchFamily="18" charset="0"/>
            </a:endParaRPr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95536" y="36357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Hogyan működik?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95536" y="4077072"/>
            <a:ext cx="828092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400" b="1" dirty="0" smtClean="0"/>
              <a:t>Rendkívül erősen köti meg a foszfátot</a:t>
            </a:r>
            <a:r>
              <a:rPr lang="hu-HU" altLang="hu-HU" sz="1400" dirty="0" smtClean="0"/>
              <a:t>, miközben</a:t>
            </a:r>
            <a:r>
              <a:rPr lang="hu-HU" altLang="hu-HU" sz="1400" b="1" dirty="0" smtClean="0"/>
              <a:t> </a:t>
            </a:r>
            <a:r>
              <a:rPr lang="hu-HU" altLang="hu-HU" sz="1400" dirty="0" smtClean="0"/>
              <a:t>lantánfoszfát (LaPO</a:t>
            </a:r>
            <a:r>
              <a:rPr lang="hu-HU" altLang="hu-HU" sz="1400" baseline="-25000" dirty="0" smtClean="0"/>
              <a:t>4</a:t>
            </a:r>
            <a:r>
              <a:rPr lang="hu-HU" altLang="hu-HU" sz="1400" dirty="0" smtClean="0"/>
              <a:t>) keletkezik </a:t>
            </a:r>
            <a:r>
              <a:rPr lang="hu-HU" altLang="hu-HU" sz="1400" b="1" dirty="0" smtClean="0"/>
              <a:t>(</a:t>
            </a:r>
            <a:r>
              <a:rPr lang="hu-HU" altLang="hu-HU" sz="1400" b="1" dirty="0" err="1" smtClean="0"/>
              <a:t>Monazit</a:t>
            </a:r>
            <a:r>
              <a:rPr lang="hu-HU" altLang="hu-HU" sz="1400" b="1" dirty="0" smtClean="0"/>
              <a:t> ásvány)</a:t>
            </a:r>
          </a:p>
          <a:p>
            <a:r>
              <a:rPr lang="hu-HU" altLang="hu-HU" sz="1400" b="1" dirty="0" smtClean="0"/>
              <a:t>La</a:t>
            </a:r>
            <a:r>
              <a:rPr lang="hu-HU" altLang="hu-HU" sz="1400" b="1" baseline="30000" dirty="0" smtClean="0"/>
              <a:t>3+</a:t>
            </a:r>
            <a:r>
              <a:rPr lang="hu-HU" altLang="hu-HU" sz="1400" b="1" dirty="0" smtClean="0"/>
              <a:t> + PO</a:t>
            </a:r>
            <a:r>
              <a:rPr lang="hu-HU" altLang="hu-HU" sz="1400" b="1" baseline="-25000" dirty="0" smtClean="0"/>
              <a:t>4</a:t>
            </a:r>
            <a:r>
              <a:rPr lang="hu-HU" altLang="hu-HU" sz="1400" b="1" baseline="30000" dirty="0" smtClean="0"/>
              <a:t>3-</a:t>
            </a:r>
            <a:r>
              <a:rPr lang="hu-HU" altLang="hu-HU" sz="1400" b="1" dirty="0" smtClean="0"/>
              <a:t>  = LaPO</a:t>
            </a:r>
            <a:r>
              <a:rPr lang="hu-HU" altLang="hu-HU" sz="1400" b="1" baseline="-25000" dirty="0" smtClean="0"/>
              <a:t>4</a:t>
            </a:r>
            <a:r>
              <a:rPr lang="hu-HU" altLang="hu-HU" sz="1400" dirty="0" smtClean="0"/>
              <a:t>	</a:t>
            </a:r>
          </a:p>
          <a:p>
            <a:endParaRPr lang="hu-HU" altLang="hu-HU" sz="1400" dirty="0" smtClean="0"/>
          </a:p>
          <a:p>
            <a:r>
              <a:rPr lang="hu-HU" altLang="hu-HU" sz="1400" dirty="0" smtClean="0"/>
              <a:t>K = [PO</a:t>
            </a:r>
            <a:r>
              <a:rPr lang="hu-HU" altLang="hu-HU" sz="1400" baseline="-25000" dirty="0" smtClean="0"/>
              <a:t>4</a:t>
            </a:r>
            <a:r>
              <a:rPr lang="hu-HU" altLang="hu-HU" sz="1400" dirty="0" smtClean="0"/>
              <a:t>] x [La</a:t>
            </a:r>
            <a:r>
              <a:rPr lang="hu-HU" altLang="hu-HU" sz="1400" baseline="30000" dirty="0" smtClean="0"/>
              <a:t>3+</a:t>
            </a:r>
            <a:r>
              <a:rPr lang="hu-HU" altLang="hu-HU" sz="1400" dirty="0" smtClean="0"/>
              <a:t>]/[LaPO</a:t>
            </a:r>
            <a:r>
              <a:rPr lang="hu-HU" altLang="hu-HU" sz="1400" baseline="-25000" dirty="0" smtClean="0"/>
              <a:t>4</a:t>
            </a:r>
            <a:r>
              <a:rPr lang="hu-HU" altLang="hu-HU" sz="1400" dirty="0" smtClean="0"/>
              <a:t>] = 10</a:t>
            </a:r>
            <a:r>
              <a:rPr lang="hu-HU" altLang="hu-HU" sz="1400" baseline="30000" dirty="0" smtClean="0"/>
              <a:t>-27</a:t>
            </a:r>
          </a:p>
          <a:p>
            <a:endParaRPr lang="hu-HU" altLang="hu-HU" sz="1400" baseline="30000" dirty="0" smtClean="0"/>
          </a:p>
          <a:p>
            <a:r>
              <a:rPr lang="hu-HU" altLang="hu-HU" sz="1400" dirty="0" smtClean="0"/>
              <a:t>(azaz kb.: 10 </a:t>
            </a:r>
            <a:r>
              <a:rPr lang="hu-HU" altLang="hu-HU" sz="1400" baseline="30000" dirty="0" smtClean="0"/>
              <a:t>-13</a:t>
            </a:r>
            <a:r>
              <a:rPr lang="hu-HU" altLang="hu-HU" sz="1400" dirty="0" smtClean="0"/>
              <a:t> mol/liter koncentráció az egyensúlyi állapot) </a:t>
            </a:r>
          </a:p>
          <a:p>
            <a:r>
              <a:rPr lang="hu-HU" altLang="hu-HU" sz="1400" dirty="0" smtClean="0"/>
              <a:t>Széles pH-tartományban működik (4&lt;pH&lt;11)</a:t>
            </a:r>
          </a:p>
          <a:p>
            <a:r>
              <a:rPr lang="hu-HU" altLang="hu-HU" sz="1400" dirty="0" smtClean="0"/>
              <a:t>Alkalmazása esetén a </a:t>
            </a:r>
            <a:r>
              <a:rPr lang="hu-HU" altLang="hu-HU" sz="1400" dirty="0" err="1" smtClean="0"/>
              <a:t>sztöchiometrikus</a:t>
            </a:r>
            <a:r>
              <a:rPr lang="hu-HU" altLang="hu-HU" sz="1400" dirty="0" smtClean="0"/>
              <a:t> arány: </a:t>
            </a:r>
          </a:p>
          <a:p>
            <a:r>
              <a:rPr lang="hu-HU" altLang="hu-HU" sz="1400" b="1" dirty="0" smtClean="0"/>
              <a:t>La : PO</a:t>
            </a:r>
            <a:r>
              <a:rPr lang="hu-HU" altLang="hu-HU" sz="1400" b="1" baseline="-25000" dirty="0" smtClean="0"/>
              <a:t>4</a:t>
            </a:r>
            <a:r>
              <a:rPr lang="hu-HU" altLang="hu-HU" sz="1400" b="1" dirty="0" smtClean="0"/>
              <a:t> =  1 : </a:t>
            </a:r>
            <a:r>
              <a:rPr lang="hu-HU" altLang="hu-HU" sz="1400" b="1" dirty="0" err="1" smtClean="0"/>
              <a:t>1</a:t>
            </a:r>
            <a:endParaRPr lang="hu-HU" altLang="hu-HU" sz="1400" dirty="0" smtClean="0"/>
          </a:p>
          <a:p>
            <a:r>
              <a:rPr lang="hu-HU" altLang="hu-HU" sz="1400" dirty="0" smtClean="0"/>
              <a:t>‌1 tonna </a:t>
            </a:r>
            <a:r>
              <a:rPr lang="hu-HU" altLang="hu-HU" sz="1400" dirty="0" err="1" smtClean="0"/>
              <a:t>Phoslock</a:t>
            </a:r>
            <a:r>
              <a:rPr lang="hu-HU" altLang="hu-HU" sz="1400" dirty="0" smtClean="0"/>
              <a:t>®  50 kg Lantánt tartalmaz, amely képes megkötni (eltávolítani) 34 kg </a:t>
            </a:r>
            <a:r>
              <a:rPr lang="hu-HU" altLang="hu-HU" sz="1400" dirty="0" err="1" smtClean="0"/>
              <a:t>orto</a:t>
            </a:r>
            <a:r>
              <a:rPr lang="hu-HU" altLang="hu-HU" sz="1400" dirty="0" smtClean="0"/>
              <a:t> foszfátot  (mely megfelel 11 kg (P) foszfornak)</a:t>
            </a:r>
          </a:p>
          <a:p>
            <a:endParaRPr lang="hu-HU" sz="1200" dirty="0"/>
          </a:p>
        </p:txBody>
      </p:sp>
      <p:pic>
        <p:nvPicPr>
          <p:cNvPr id="1026" name="Picture 2" descr="Monazite-(Ce)-164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28" y="4437113"/>
            <a:ext cx="14797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8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II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>
                <a:solidFill>
                  <a:schemeClr val="tx2"/>
                </a:solidFill>
                <a:latin typeface="Arial Black" panose="020B0A04020102020204" pitchFamily="34" charset="0"/>
              </a:rPr>
              <a:t>Áttekintés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7544" y="141277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Kettős hatás: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hu-HU" dirty="0" smtClean="0"/>
              <a:t>zonnali (ülepedés közben a vízben oldott foszfátot megköti)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</a:t>
            </a:r>
            <a:r>
              <a:rPr lang="hu-HU" dirty="0" smtClean="0"/>
              <a:t>artós (</a:t>
            </a:r>
            <a:r>
              <a:rPr lang="hu-HU" altLang="hu-HU" dirty="0" smtClean="0"/>
              <a:t>leülepedve a tó aljára megköti a később bekerülő, illetve az üledékből felszabaduló foszfátot is)</a:t>
            </a:r>
            <a:endParaRPr lang="hu-HU" dirty="0"/>
          </a:p>
        </p:txBody>
      </p:sp>
      <p:pic>
        <p:nvPicPr>
          <p:cNvPr id="6" name="Picture 2" descr="How Phoslock 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215072" cy="21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67544" y="3567037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Mennyi idő alatt hat?</a:t>
            </a:r>
          </a:p>
          <a:p>
            <a:r>
              <a:rPr lang="hu-HU" dirty="0" smtClean="0"/>
              <a:t>Laboratóriumi kinetikai mérések alapján az elérhető foszfor 90%-át az alkalmazás első három órájában felveszi.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AutoShape 2" descr="Novel Composite Materials for Lake Restoration: A New Approach Impacting on  Ecology and Circular Econo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Novel Composite Materials for Lake Restoration: A New Approach Impacting on  Ecology and Circular Econo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78" y="4509121"/>
            <a:ext cx="3319374" cy="23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00050-B1DA-465D-A548-57C2CA8305FA}" type="slidenum">
              <a:rPr lang="hu-HU" smtClean="0"/>
              <a:t>9</a:t>
            </a:fld>
            <a:endParaRPr lang="hu-HU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Phoslock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hu-HU" sz="49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III</a:t>
            </a:r>
            <a: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  <a:t>.</a:t>
            </a:r>
            <a:br>
              <a:rPr lang="hu-HU" sz="4900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hu-HU" sz="1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Alkalmazás</a:t>
            </a:r>
            <a:endParaRPr lang="hu-HU" sz="1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052736"/>
            <a:ext cx="774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Hogyan használjuk?</a:t>
            </a:r>
          </a:p>
          <a:p>
            <a:r>
              <a:rPr lang="hu-HU" dirty="0" smtClean="0"/>
              <a:t>Az alkalmazás egyszerű, vízben frissen szuszpendálva kell kijuttatni a tó felszínére.</a:t>
            </a:r>
            <a:endParaRPr lang="hu-HU" dirty="0"/>
          </a:p>
        </p:txBody>
      </p:sp>
      <p:pic>
        <p:nvPicPr>
          <p:cNvPr id="6" name="Picture 4" descr="phoslock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9067"/>
            <a:ext cx="182656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lirp-cdn.multiscreensite.com/5eb23149/dms3rep/multi/opt/Pampulha+6-91db1d11-192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13" y="1699067"/>
            <a:ext cx="3213999" cy="18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irp-cdn.multiscreensite.com/5eb23149/dms3rep/multi/opt/Behlendorfer++See+2-1920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30" y="3501008"/>
            <a:ext cx="2937681" cy="20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irp-cdn.multiscreensite.com/5eb23149/dms3rep/multi/opt/Serpentine+3-1920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99067"/>
            <a:ext cx="2410499" cy="18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04461" y="3933056"/>
            <a:ext cx="45133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Mikor használjuk?</a:t>
            </a:r>
          </a:p>
          <a:p>
            <a:r>
              <a:rPr lang="hu-HU" dirty="0" smtClean="0"/>
              <a:t>Az alkalmazás akkor hatékony, ha a </a:t>
            </a:r>
            <a:r>
              <a:rPr lang="hu-HU" dirty="0" err="1" smtClean="0"/>
              <a:t>fitoplankton</a:t>
            </a:r>
            <a:r>
              <a:rPr lang="hu-HU" dirty="0" smtClean="0"/>
              <a:t> (algák) már lebomlott, tehát az őszi és a tavaszi időszak között.</a:t>
            </a:r>
          </a:p>
          <a:p>
            <a:endParaRPr lang="hu-HU" dirty="0"/>
          </a:p>
          <a:p>
            <a:r>
              <a:rPr lang="hu-HU" dirty="0" smtClean="0"/>
              <a:t>Az alkalmazás után az üledék 1-2 mm-rel fog nőni. A későbbiekben ez a réteg mind az alulról jövő (üledék bomlása), mind a vízbe kerül foszfátot is megköti.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46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1113</Words>
  <Application>Microsoft Office PowerPoint</Application>
  <PresentationFormat>Diavetítés a képernyőre (4:3 oldalarány)</PresentationFormat>
  <Paragraphs>175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PowerPoint bemutató</vt:lpstr>
      <vt:lpstr>Bemutatkozás </vt:lpstr>
      <vt:lpstr>Eutrofizáció I. Kiváltó okok és arányok</vt:lpstr>
      <vt:lpstr>PowerPoint bemutató</vt:lpstr>
      <vt:lpstr>PowerPoint bemutató</vt:lpstr>
      <vt:lpstr>PowerPoint bemutató</vt:lpstr>
      <vt:lpstr>Phoslock I. Áttekintés</vt:lpstr>
      <vt:lpstr>Phoslock II. Áttekintés</vt:lpstr>
      <vt:lpstr>Phoslock III. Alkalmazás</vt:lpstr>
      <vt:lpstr>Phoslock IV. Alkalmazás</vt:lpstr>
      <vt:lpstr>Phoslock V. Konkrét gyakorlati példák I.</vt:lpstr>
      <vt:lpstr>PowerPoint bemutató</vt:lpstr>
      <vt:lpstr>PowerPoint bemutató</vt:lpstr>
      <vt:lpstr>Phoslock VII. Az engedélyezés hazai helyzete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Katalin Kmeczkó</dc:creator>
  <cp:lastModifiedBy>Katalin Kmeczkó</cp:lastModifiedBy>
  <cp:revision>61</cp:revision>
  <dcterms:created xsi:type="dcterms:W3CDTF">2020-09-21T06:52:33Z</dcterms:created>
  <dcterms:modified xsi:type="dcterms:W3CDTF">2020-09-23T07:55:05Z</dcterms:modified>
</cp:coreProperties>
</file>